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13" r:id="rId2"/>
    <p:sldId id="314" r:id="rId3"/>
    <p:sldId id="315" r:id="rId4"/>
    <p:sldId id="321" r:id="rId5"/>
    <p:sldId id="318" r:id="rId6"/>
    <p:sldId id="322" r:id="rId7"/>
    <p:sldId id="319" r:id="rId8"/>
    <p:sldId id="320" r:id="rId9"/>
    <p:sldId id="363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5" d="100"/>
          <a:sy n="65" d="100"/>
        </p:scale>
        <p:origin x="1228" y="4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7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377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3.wdp"/><Relationship Id="rId5" Type="http://schemas.openxmlformats.org/officeDocument/2006/relationships/image" Target="../media/image9.jpeg"/><Relationship Id="rId1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ПРАВИЛА </a:t>
            </a:r>
            <a: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/>
            </a:r>
            <a:br>
              <a:rPr lang="en-US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8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ДОРОЖНОГО ДВИЖЕНИЯ ДЛЯ ПЕШЕХОДОВ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7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98675" y="767914"/>
            <a:ext cx="3611126" cy="2697620"/>
            <a:chOff x="99734" y="1490210"/>
            <a:chExt cx="3271401" cy="244383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446505" y="768019"/>
            <a:ext cx="2335909" cy="2697620"/>
            <a:chOff x="3500876" y="1490210"/>
            <a:chExt cx="2116153" cy="244383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1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7" name="Picture 2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319118" y="767914"/>
            <a:ext cx="1501314" cy="2697620"/>
            <a:chOff x="5658495" y="1490210"/>
            <a:chExt cx="1360074" cy="244383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8675" y="3783819"/>
            <a:ext cx="1501314" cy="2697620"/>
            <a:chOff x="2575113" y="4072571"/>
            <a:chExt cx="1360074" cy="244383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25" name="Picture 48" descr="стикеры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209306" y="3783819"/>
            <a:ext cx="3611126" cy="2697620"/>
            <a:chOff x="6199576" y="4122284"/>
            <a:chExt cx="3271401" cy="2443835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6199576" y="4122284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205984" y="4260985"/>
              <a:ext cx="325858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Накладки на спицы для </a:t>
              </a:r>
              <a:b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велосипедов и детских колясок</a:t>
              </a:r>
            </a:p>
          </p:txBody>
        </p:sp>
        <p:pic>
          <p:nvPicPr>
            <p:cNvPr id="33" name="Picture 40" descr="&amp;scy;&amp;vcy;&amp;iecy;&amp;tcy;&amp;ocy;&amp;vcy;&amp;ocy;&amp;zcy;&amp;vcy;&amp;rcy;&amp;acy;&amp;shchcy;&amp;acy;&amp;yucy;&amp;shchcy;&amp;icy;&amp;iecy; &amp;ncy;&amp;acy;&amp;kcy;&amp;lcy;&amp;acy;&amp;dcy;&amp;kcy;&amp;icy; &amp;ncy;&amp;acy; &amp;scy;&amp;pcy;&amp;icy;&amp;tscy;&amp;ycy;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3" t="2510" r="16352" b="2634"/>
            <a:stretch/>
          </p:blipFill>
          <p:spPr bwMode="auto">
            <a:xfrm>
              <a:off x="7031337" y="4838076"/>
              <a:ext cx="1692411" cy="1716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Прямоугольник 33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СЪЕМНЫЕ  СВЕТОВОЗВРАЩАЮЩИЕ  ЭЛЕМЕНТЫ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8433" y="3783819"/>
            <a:ext cx="2335909" cy="2697620"/>
            <a:chOff x="2315190" y="3783819"/>
            <a:chExt cx="2335909" cy="26976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29" name="Picture 51" descr="IMG_988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217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37748" y="12544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НЕСЪЕМНЫЕ  СВЕТОВОЗВРАЩАЮЩИЕ  ЭЛЕМЕНТЫ</a:t>
            </a:r>
          </a:p>
        </p:txBody>
      </p:sp>
      <p:pic>
        <p:nvPicPr>
          <p:cNvPr id="42" name="Picture 6" descr="IMG_6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029" y="4901719"/>
            <a:ext cx="28289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50642" y="4526668"/>
            <a:ext cx="3798608" cy="2135498"/>
            <a:chOff x="63646" y="4374735"/>
            <a:chExt cx="3798608" cy="2135498"/>
          </a:xfrm>
        </p:grpSpPr>
        <p:pic>
          <p:nvPicPr>
            <p:cNvPr id="43" name="Picture 10" descr="F:\СВМ\ленты и фурнитура\IMG_660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6" y="4374735"/>
              <a:ext cx="2362200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11" descr="F:\СВМ\ленты и фурнитура\IMG_660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91" y="4644920"/>
              <a:ext cx="1657350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 descr="F:\СВМ\ленты и фурнитура\IMG_66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054" y="4721120"/>
              <a:ext cx="1727200" cy="178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14" descr="IMG_65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26" y="660781"/>
            <a:ext cx="2770171" cy="19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F:\СВМ\шеврон охрана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419">
                        <a14:backgroundMark x1="3162" y1="87458" x2="24901" y2="96949"/>
                        <a14:backgroundMark x1="80237" y1="96271" x2="95652" y2="84407"/>
                        <a14:backgroundMark x1="3162" y1="79322" x2="4743" y2="97627"/>
                        <a14:backgroundMark x1="5929" y1="6780" x2="23320" y2="1695"/>
                        <a14:backgroundMark x1="83004" y1="3390" x2="96838" y2="9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358" y="2636322"/>
            <a:ext cx="960854" cy="1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&amp;ncy;&amp;acy;&amp;shcy;&amp;icy;&amp;vcy;&amp;kcy;&amp;acy; &amp;scy;&amp;vcy;&amp;iecy;&amp;tcy;&amp;ocy;&amp;vcy;&amp;ocy;&amp;zcy;&amp;vcy;&amp;rcy;&amp;acy;&amp;shchcy;&amp;acy;&amp;yucy;&amp;shchcy;&amp;acy;&amp;yacy; &amp;ncy;&amp;acy;&amp;scy;&amp;pcy;&amp;icy;&amp;ncy;&amp;ncy;&amp;acy;&amp;yacy; &quot; &amp;ocy;&amp;khcy;&amp;rcy;&amp;acy;&amp;ncy;&amp;acy; 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45" y="3990772"/>
            <a:ext cx="2313535" cy="6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61" y="2636322"/>
            <a:ext cx="758028" cy="12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7"/>
          <p:cNvSpPr txBox="1">
            <a:spLocks noChangeArrowheads="1"/>
          </p:cNvSpPr>
          <p:nvPr/>
        </p:nvSpPr>
        <p:spPr bwMode="auto">
          <a:xfrm>
            <a:off x="160274" y="564708"/>
            <a:ext cx="60300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ленты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световозвращающие</a:t>
            </a:r>
            <a:endParaRPr lang="ru-RU" altLang="ru-RU" sz="2400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сигнальные комбинированные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термотрансферные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ленты и изображения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световозвращающий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трикотаж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altLang="ru-RU" sz="2400" b="0" dirty="0" err="1"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световозвращающая</a:t>
            </a:r>
            <a:r>
              <a:rPr lang="ru-RU" altLang="ru-RU" sz="2400" b="0" dirty="0">
                <a:latin typeface="Segoe UI" panose="020B0502040204020203" pitchFamily="34" charset="0"/>
                <a:cs typeface="Segoe UI" panose="020B0502040204020203" pitchFamily="34" charset="0"/>
              </a:rPr>
              <a:t> фурнитура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шевроны и нашивки</a:t>
            </a:r>
          </a:p>
          <a:p>
            <a:pPr marL="800100" lvl="1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200" b="0" dirty="0">
                <a:latin typeface="Segoe UI" panose="020B0502040204020203" pitchFamily="34" charset="0"/>
                <a:cs typeface="Segoe UI" panose="020B0502040204020203" pitchFamily="34" charset="0"/>
              </a:rPr>
              <a:t>ранцевые ленты, шнуры, стропы, канты</a:t>
            </a:r>
          </a:p>
        </p:txBody>
      </p:sp>
    </p:spTree>
    <p:extLst>
      <p:ext uri="{BB962C8B-B14F-4D97-AF65-F5344CB8AC3E}">
        <p14:creationId xmlns:p14="http://schemas.microsoft.com/office/powerpoint/2010/main" val="295120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693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СВЕТОВОЗВРАЩАТЕЛИ ДЛЯ ЛИЧНОГО ИСПОЛЬЗОВАНИЯ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/>
          <a:stretch/>
        </p:blipFill>
        <p:spPr>
          <a:xfrm>
            <a:off x="649940" y="507819"/>
            <a:ext cx="7844119" cy="62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0504" y="35201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это часть дороги, по которой движутся автомобили, автобусы, троллейбусы и трамваи.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/>
          <a:stretch/>
        </p:blipFill>
        <p:spPr>
          <a:xfrm>
            <a:off x="2034988" y="1375390"/>
            <a:ext cx="4896678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01186" y="5528032"/>
            <a:ext cx="5932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называют всех людей – и пешеходов, и водителей и пассажиров.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0808" y="635439"/>
            <a:ext cx="651974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Пешеходы идут по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тротуару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Мы с вами тоже пешеходы, когда идем пешком.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05"/>
          <a:stretch/>
        </p:blipFill>
        <p:spPr>
          <a:xfrm>
            <a:off x="196208" y="1375390"/>
            <a:ext cx="2027039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8" y="1375390"/>
            <a:ext cx="6735457" cy="3922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43311" y="2380502"/>
            <a:ext cx="2304945" cy="231289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175696" y="1999234"/>
            <a:ext cx="2849700" cy="2859529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28759" y="1383429"/>
            <a:ext cx="2445547" cy="245398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450246" y="0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3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5" grpId="0"/>
      <p:bldP spid="3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4889" y="22917"/>
            <a:ext cx="67985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Пешеходный переход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место, где пешеходу разрешено переходить проезжую часть дороги.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Первый пешеходный переход появился в Лондоне в 1926 году, он обозначен был квадратной металлической табличкой с надписью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«Просьба переходить здесь»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пешеходный переход с нанесёнными на асфальт белыми полосами появился в Лондоне, лишь в 1951 году.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8" y="2168323"/>
            <a:ext cx="6663000" cy="444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0392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5129" y="456789"/>
            <a:ext cx="643431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городах многие перекрестки оборудованы светофорами.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РЕГУЛИРУЕМЫЕ ПЕРЕКРЕСТКИ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Сигналы светофора показывают, когда можно двигаться автомобилям и когда можно переходить проезжую часть пешеходам. На перекрестке перейти дорогу сложно, потому что автомобили могут поворачивать 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52" y="2575979"/>
            <a:ext cx="4558380" cy="4174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64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49389" y="556715"/>
            <a:ext cx="650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НЕРЕГУЛИРУЕМЫХ ПЕРЕКРЕСТКАХ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нет светофоров. </a:t>
            </a:r>
          </a:p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помощи при переходе проезжей части дороги.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1046172" y="2323596"/>
            <a:ext cx="5073951" cy="420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37749" y="67819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НА ПЕРЕКРЕСТКЕ</a:t>
            </a:r>
          </a:p>
        </p:txBody>
      </p:sp>
    </p:spTree>
    <p:extLst>
      <p:ext uri="{BB962C8B-B14F-4D97-AF65-F5344CB8AC3E}">
        <p14:creationId xmlns:p14="http://schemas.microsoft.com/office/powerpoint/2010/main" val="22467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146400" y="79137"/>
            <a:ext cx="687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ВИДЫ СВЕТОФОРОВ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6" name="Овал 9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Овал 9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90267" y="693754"/>
            <a:ext cx="1774001" cy="3331076"/>
            <a:chOff x="90267" y="693754"/>
            <a:chExt cx="1774001" cy="33310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0" r="26719" b="23647"/>
            <a:stretch/>
          </p:blipFill>
          <p:spPr>
            <a:xfrm>
              <a:off x="557282" y="693754"/>
              <a:ext cx="839530" cy="247876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0267" y="3193833"/>
              <a:ext cx="1774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вертикальным расположением сигналов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55925" y="730271"/>
            <a:ext cx="2428277" cy="1726598"/>
            <a:chOff x="2355925" y="730271"/>
            <a:chExt cx="2428277" cy="1726598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711" b="53105" l="5690" r="930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7" t="4943" r="6953" b="47991"/>
            <a:stretch/>
          </p:blipFill>
          <p:spPr>
            <a:xfrm>
              <a:off x="2355925" y="730271"/>
              <a:ext cx="2428277" cy="8721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05727" y="1625872"/>
              <a:ext cx="19244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горизонтальным расположением сигналов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027415" y="727404"/>
            <a:ext cx="1990935" cy="3028622"/>
            <a:chOff x="5027415" y="727404"/>
            <a:chExt cx="1990935" cy="3028622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06" b="82777" l="12522" r="831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t="4149" r="17143" b="18417"/>
            <a:stretch/>
          </p:blipFill>
          <p:spPr>
            <a:xfrm>
              <a:off x="5195299" y="727404"/>
              <a:ext cx="1622612" cy="24115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27415" y="3171251"/>
              <a:ext cx="1990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С дополнительной секцией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680954" y="2668350"/>
            <a:ext cx="1774001" cy="1193828"/>
            <a:chOff x="2680954" y="2668350"/>
            <a:chExt cx="1774001" cy="1193828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56"/>
            <a:stretch/>
          </p:blipFill>
          <p:spPr>
            <a:xfrm>
              <a:off x="2745234" y="2668350"/>
              <a:ext cx="1670449" cy="8130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680954" y="3523624"/>
              <a:ext cx="1774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Реверсивные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635131" y="4161546"/>
            <a:ext cx="2878324" cy="1928830"/>
            <a:chOff x="446690" y="4164726"/>
            <a:chExt cx="2878324" cy="1928830"/>
          </a:xfrm>
        </p:grpSpPr>
        <p:pic>
          <p:nvPicPr>
            <p:cNvPr id="70" name="Рисунок 6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19" b="50569" l="11988" r="88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t="9512" r="12076" b="50194"/>
            <a:stretch/>
          </p:blipFill>
          <p:spPr>
            <a:xfrm>
              <a:off x="1015695" y="4164726"/>
              <a:ext cx="1740314" cy="82112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6690" y="5016338"/>
              <a:ext cx="2878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через железнодорожные переезды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6614" y="4122418"/>
            <a:ext cx="2874388" cy="2686829"/>
            <a:chOff x="3830243" y="4083089"/>
            <a:chExt cx="2874388" cy="2686829"/>
          </a:xfrm>
        </p:grpSpPr>
        <p:sp>
          <p:nvSpPr>
            <p:cNvPr id="26" name="TextBox 25"/>
            <p:cNvSpPr txBox="1"/>
            <p:nvPr/>
          </p:nvSpPr>
          <p:spPr>
            <a:xfrm>
              <a:off x="3830243" y="5692700"/>
              <a:ext cx="28743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Для регулирования движения трамваев и других маршрутных транспортных средств</a:t>
              </a:r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1" b="64013" l="5166" r="9602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5" t="4086" r="4576" b="37467"/>
            <a:stretch/>
          </p:blipFill>
          <p:spPr>
            <a:xfrm>
              <a:off x="4057781" y="4083089"/>
              <a:ext cx="2419312" cy="1596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6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7539" y="2465829"/>
            <a:ext cx="3434276" cy="23876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77429" y="619195"/>
            <a:ext cx="3547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224" y="102011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35094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7429" y="5511288"/>
            <a:ext cx="2792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5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Овал 2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05507"/>
            <a:ext cx="3183242" cy="223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" y="711153"/>
            <a:ext cx="3176630" cy="20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67975" y="5352974"/>
            <a:ext cx="697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Пешеходам очень важно  использовать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Световозвращателей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должно быть несколько, со всех сторон </a:t>
            </a:r>
            <a:b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(справа, слева, спереди и сзади). Только тогда вы видны </a:t>
            </a: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водителям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любого ракурса.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5" y="817831"/>
            <a:ext cx="6003992" cy="4007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4643" y="193473"/>
            <a:ext cx="8169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Овал 16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5206" r="6422" b="5181"/>
          <a:stretch/>
        </p:blipFill>
        <p:spPr>
          <a:xfrm>
            <a:off x="3585882" y="3415553"/>
            <a:ext cx="2976283" cy="21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1" y="1"/>
            <a:ext cx="9146034" cy="6857999"/>
            <a:chOff x="1" y="1"/>
            <a:chExt cx="9146034" cy="6857999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" y="5495026"/>
              <a:ext cx="9144000" cy="1362974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94536" y="193473"/>
            <a:ext cx="6652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КЛАССИФИКАЦИЯ  СВЕТОВОЗВРАЩАТЕЛЕЙ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4598799" y="3806965"/>
            <a:ext cx="3939096" cy="917962"/>
            <a:chOff x="4598799" y="3806965"/>
            <a:chExt cx="3939096" cy="917962"/>
          </a:xfrm>
        </p:grpSpPr>
        <p:sp>
          <p:nvSpPr>
            <p:cNvPr id="55" name="Блок-схема: альтернативный процесс 54"/>
            <p:cNvSpPr/>
            <p:nvPr/>
          </p:nvSpPr>
          <p:spPr bwMode="auto">
            <a:xfrm>
              <a:off x="4608862" y="3806965"/>
              <a:ext cx="3929033" cy="917962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TextBox 6"/>
            <p:cNvSpPr txBox="1">
              <a:spLocks noChangeArrowheads="1"/>
            </p:cNvSpPr>
            <p:nvPr/>
          </p:nvSpPr>
          <p:spPr bwMode="auto">
            <a:xfrm>
              <a:off x="4598799" y="3911338"/>
              <a:ext cx="392324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МАТЕРИАЛУ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ОСНОВЫ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646909" y="5153503"/>
            <a:ext cx="1886725" cy="1113086"/>
            <a:chOff x="6646909" y="5153503"/>
            <a:chExt cx="1886725" cy="1113086"/>
          </a:xfrm>
        </p:grpSpPr>
        <p:sp>
          <p:nvSpPr>
            <p:cNvPr id="51" name="Блок-схема: альтернативный процесс 50"/>
            <p:cNvSpPr/>
            <p:nvPr/>
          </p:nvSpPr>
          <p:spPr bwMode="auto">
            <a:xfrm>
              <a:off x="6646909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29" name="TextBox 35"/>
            <p:cNvSpPr txBox="1">
              <a:spLocks noChangeArrowheads="1"/>
            </p:cNvSpPr>
            <p:nvPr/>
          </p:nvSpPr>
          <p:spPr bwMode="auto">
            <a:xfrm>
              <a:off x="6651063" y="5427295"/>
              <a:ext cx="187841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пластиковая </a:t>
              </a:r>
              <a:b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</a:b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(ПВХ)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622664" y="5153503"/>
            <a:ext cx="1886725" cy="1113086"/>
            <a:chOff x="4622664" y="5153503"/>
            <a:chExt cx="1886725" cy="1113086"/>
          </a:xfrm>
        </p:grpSpPr>
        <p:sp>
          <p:nvSpPr>
            <p:cNvPr id="52" name="Блок-схема: альтернативный процесс 51"/>
            <p:cNvSpPr/>
            <p:nvPr/>
          </p:nvSpPr>
          <p:spPr bwMode="auto">
            <a:xfrm>
              <a:off x="4622664" y="5153503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1" name="TextBox 37"/>
            <p:cNvSpPr txBox="1">
              <a:spLocks noChangeArrowheads="1"/>
            </p:cNvSpPr>
            <p:nvPr/>
          </p:nvSpPr>
          <p:spPr bwMode="auto">
            <a:xfrm>
              <a:off x="4631079" y="5524476"/>
              <a:ext cx="1863117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текстильная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8338" y="5158378"/>
            <a:ext cx="1886724" cy="1113086"/>
            <a:chOff x="508338" y="5158378"/>
            <a:chExt cx="1886724" cy="1113086"/>
          </a:xfrm>
        </p:grpSpPr>
        <p:sp>
          <p:nvSpPr>
            <p:cNvPr id="45" name="Блок-схема: альтернативный процесс 44"/>
            <p:cNvSpPr/>
            <p:nvPr/>
          </p:nvSpPr>
          <p:spPr bwMode="auto">
            <a:xfrm>
              <a:off x="508338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1" name="TextBox 12"/>
            <p:cNvSpPr txBox="1">
              <a:spLocks noChangeArrowheads="1"/>
            </p:cNvSpPr>
            <p:nvPr/>
          </p:nvSpPr>
          <p:spPr bwMode="auto">
            <a:xfrm>
              <a:off x="515626" y="5545643"/>
              <a:ext cx="187943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микрошарики</a:t>
              </a:r>
              <a:endParaRPr lang="ru-RU" altLang="ru-RU" sz="1600" b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26868" y="5158378"/>
            <a:ext cx="1892439" cy="1113086"/>
            <a:chOff x="2526868" y="5158378"/>
            <a:chExt cx="1892439" cy="1113086"/>
          </a:xfrm>
        </p:grpSpPr>
        <p:sp>
          <p:nvSpPr>
            <p:cNvPr id="48" name="Блок-схема: альтернативный процесс 47"/>
            <p:cNvSpPr/>
            <p:nvPr/>
          </p:nvSpPr>
          <p:spPr bwMode="auto">
            <a:xfrm>
              <a:off x="2532583" y="5158378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43" name="TextBox 14"/>
            <p:cNvSpPr txBox="1">
              <a:spLocks noChangeArrowheads="1"/>
            </p:cNvSpPr>
            <p:nvPr/>
          </p:nvSpPr>
          <p:spPr bwMode="auto">
            <a:xfrm>
              <a:off x="2526868" y="5417659"/>
              <a:ext cx="1886638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микропирамиды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 </a:t>
              </a:r>
              <a:r>
                <a:rPr lang="ru-RU" altLang="ru-RU" sz="1600" b="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микропризмы</a:t>
              </a:r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4536" y="3811840"/>
            <a:ext cx="3929032" cy="917962"/>
            <a:chOff x="494536" y="3811840"/>
            <a:chExt cx="3929032" cy="917962"/>
          </a:xfrm>
        </p:grpSpPr>
        <p:sp>
          <p:nvSpPr>
            <p:cNvPr id="23" name="Блок-схема: альтернативный процесс 22"/>
            <p:cNvSpPr/>
            <p:nvPr/>
          </p:nvSpPr>
          <p:spPr bwMode="auto">
            <a:xfrm>
              <a:off x="494536" y="3811840"/>
              <a:ext cx="3929032" cy="917962"/>
            </a:xfrm>
            <a:prstGeom prst="flowChartAlternateProcess">
              <a:avLst/>
            </a:prstGeom>
            <a:solidFill>
              <a:srgbClr val="FFCCCC"/>
            </a:solidFill>
            <a:ln w="19050">
              <a:solidFill>
                <a:srgbClr val="D7181E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39" name="TextBox 6"/>
            <p:cNvSpPr txBox="1">
              <a:spLocks noChangeArrowheads="1"/>
            </p:cNvSpPr>
            <p:nvPr/>
          </p:nvSpPr>
          <p:spPr bwMode="auto">
            <a:xfrm>
              <a:off x="500321" y="3921709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ОПТИЧЕСКОМУ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ЭЛЕМЕНТУ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08862" y="891660"/>
            <a:ext cx="3937449" cy="917962"/>
            <a:chOff x="4608862" y="891660"/>
            <a:chExt cx="3937449" cy="917962"/>
          </a:xfrm>
        </p:grpSpPr>
        <p:sp>
          <p:nvSpPr>
            <p:cNvPr id="77" name="Блок-схема: альтернативный процесс 76"/>
            <p:cNvSpPr/>
            <p:nvPr/>
          </p:nvSpPr>
          <p:spPr bwMode="auto">
            <a:xfrm>
              <a:off x="4617278" y="891660"/>
              <a:ext cx="3929033" cy="917962"/>
            </a:xfrm>
            <a:prstGeom prst="flowChartAlternateProcess">
              <a:avLst/>
            </a:prstGeom>
            <a:solidFill>
              <a:srgbClr val="FFFF99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TextBox 6"/>
            <p:cNvSpPr txBox="1">
              <a:spLocks noChangeArrowheads="1"/>
            </p:cNvSpPr>
            <p:nvPr/>
          </p:nvSpPr>
          <p:spPr bwMode="auto">
            <a:xfrm>
              <a:off x="4608862" y="994818"/>
              <a:ext cx="391318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  СПОСОБУ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КРЕПЛЕНИЯ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655325" y="2238198"/>
            <a:ext cx="1886725" cy="1113086"/>
            <a:chOff x="6655325" y="2238198"/>
            <a:chExt cx="1886725" cy="1113086"/>
          </a:xfrm>
        </p:grpSpPr>
        <p:sp>
          <p:nvSpPr>
            <p:cNvPr id="75" name="Блок-схема: альтернативный процесс 74"/>
            <p:cNvSpPr/>
            <p:nvPr/>
          </p:nvSpPr>
          <p:spPr bwMode="auto">
            <a:xfrm>
              <a:off x="6655325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TextBox 35"/>
            <p:cNvSpPr txBox="1">
              <a:spLocks noChangeArrowheads="1"/>
            </p:cNvSpPr>
            <p:nvPr/>
          </p:nvSpPr>
          <p:spPr bwMode="auto">
            <a:xfrm>
              <a:off x="6659479" y="2624349"/>
              <a:ext cx="1878416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несъемные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631080" y="2238198"/>
            <a:ext cx="1886725" cy="1113086"/>
            <a:chOff x="4631080" y="2238198"/>
            <a:chExt cx="1886725" cy="1113086"/>
          </a:xfrm>
        </p:grpSpPr>
        <p:sp>
          <p:nvSpPr>
            <p:cNvPr id="76" name="Блок-схема: альтернативный процесс 75"/>
            <p:cNvSpPr/>
            <p:nvPr/>
          </p:nvSpPr>
          <p:spPr bwMode="auto">
            <a:xfrm>
              <a:off x="4631080" y="2238198"/>
              <a:ext cx="1886725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TextBox 37"/>
            <p:cNvSpPr txBox="1">
              <a:spLocks noChangeArrowheads="1"/>
            </p:cNvSpPr>
            <p:nvPr/>
          </p:nvSpPr>
          <p:spPr bwMode="auto">
            <a:xfrm>
              <a:off x="4640471" y="2608568"/>
              <a:ext cx="1877334" cy="338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съемные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12599" y="2243073"/>
            <a:ext cx="1890879" cy="1113086"/>
            <a:chOff x="512599" y="2243073"/>
            <a:chExt cx="1890879" cy="1113086"/>
          </a:xfrm>
        </p:grpSpPr>
        <p:sp>
          <p:nvSpPr>
            <p:cNvPr id="68" name="Блок-схема: альтернативный процесс 67"/>
            <p:cNvSpPr/>
            <p:nvPr/>
          </p:nvSpPr>
          <p:spPr bwMode="auto">
            <a:xfrm>
              <a:off x="516754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12"/>
            <p:cNvSpPr txBox="1">
              <a:spLocks noChangeArrowheads="1"/>
            </p:cNvSpPr>
            <p:nvPr/>
          </p:nvSpPr>
          <p:spPr bwMode="auto">
            <a:xfrm>
              <a:off x="512599" y="2374075"/>
              <a:ext cx="18867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профес-сиональное</a:t>
              </a:r>
            </a:p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использование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0999" y="2243073"/>
            <a:ext cx="1886724" cy="1113086"/>
            <a:chOff x="2540999" y="2243073"/>
            <a:chExt cx="1886724" cy="1113086"/>
          </a:xfrm>
        </p:grpSpPr>
        <p:sp>
          <p:nvSpPr>
            <p:cNvPr id="67" name="Блок-схема: альтернативный процесс 66"/>
            <p:cNvSpPr/>
            <p:nvPr/>
          </p:nvSpPr>
          <p:spPr bwMode="auto">
            <a:xfrm>
              <a:off x="2540999" y="2243073"/>
              <a:ext cx="1886724" cy="1113086"/>
            </a:xfrm>
            <a:prstGeom prst="flowChartAlternateProcess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TextBox 14"/>
            <p:cNvSpPr txBox="1">
              <a:spLocks noChangeArrowheads="1"/>
            </p:cNvSpPr>
            <p:nvPr/>
          </p:nvSpPr>
          <p:spPr bwMode="auto">
            <a:xfrm>
              <a:off x="2543858" y="2483123"/>
              <a:ext cx="1875449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0" dirty="0">
                  <a:latin typeface="Segoe UI" panose="020B0502040204020203" pitchFamily="34" charset="0"/>
                  <a:cs typeface="Segoe UI" panose="020B0502040204020203" pitchFamily="34" charset="0"/>
                </a:rPr>
                <a:t>личное использование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2952" y="896535"/>
            <a:ext cx="3929032" cy="917962"/>
            <a:chOff x="502952" y="896535"/>
            <a:chExt cx="3929032" cy="917962"/>
          </a:xfrm>
        </p:grpSpPr>
        <p:sp>
          <p:nvSpPr>
            <p:cNvPr id="71" name="Блок-схема: альтернативный процесс 70"/>
            <p:cNvSpPr/>
            <p:nvPr/>
          </p:nvSpPr>
          <p:spPr bwMode="auto">
            <a:xfrm>
              <a:off x="502952" y="896535"/>
              <a:ext cx="3929032" cy="917962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TextBox 6"/>
            <p:cNvSpPr txBox="1">
              <a:spLocks noChangeArrowheads="1"/>
            </p:cNvSpPr>
            <p:nvPr/>
          </p:nvSpPr>
          <p:spPr bwMode="auto">
            <a:xfrm>
              <a:off x="516412" y="999473"/>
              <a:ext cx="39131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ПО</a:t>
              </a:r>
              <a:r>
                <a:rPr lang="en-US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ТИПУ  </a:t>
              </a:r>
              <a:b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</a:br>
              <a:r>
                <a:rPr lang="ru-RU" altLang="ru-RU" b="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ИСПОЛЬЗОВАНИЯ</a:t>
              </a:r>
            </a:p>
          </p:txBody>
        </p:sp>
      </p:grpSp>
      <p:sp>
        <p:nvSpPr>
          <p:cNvPr id="57" name="Стрелка вниз 56"/>
          <p:cNvSpPr/>
          <p:nvPr/>
        </p:nvSpPr>
        <p:spPr bwMode="auto">
          <a:xfrm>
            <a:off x="5310746" y="4659656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Стрелка вниз 57"/>
          <p:cNvSpPr/>
          <p:nvPr/>
        </p:nvSpPr>
        <p:spPr bwMode="auto">
          <a:xfrm>
            <a:off x="7346508" y="4646458"/>
            <a:ext cx="510560" cy="61177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96420" y="4664531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3232182" y="4651333"/>
            <a:ext cx="510560" cy="611772"/>
          </a:xfrm>
          <a:prstGeom prst="downArrow">
            <a:avLst/>
          </a:prstGeom>
          <a:solidFill>
            <a:srgbClr val="FFCCCC"/>
          </a:solidFill>
          <a:ln w="19050">
            <a:solidFill>
              <a:srgbClr val="D7181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Стрелка вниз 78"/>
          <p:cNvSpPr/>
          <p:nvPr/>
        </p:nvSpPr>
        <p:spPr bwMode="auto">
          <a:xfrm>
            <a:off x="5319162" y="1744351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Стрелка вниз 79"/>
          <p:cNvSpPr/>
          <p:nvPr/>
        </p:nvSpPr>
        <p:spPr bwMode="auto">
          <a:xfrm>
            <a:off x="7354924" y="1731153"/>
            <a:ext cx="510560" cy="611772"/>
          </a:xfrm>
          <a:prstGeom prst="downArrow">
            <a:avLst/>
          </a:prstGeom>
          <a:solidFill>
            <a:srgbClr val="FFFF99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Стрелка вниз 72"/>
          <p:cNvSpPr/>
          <p:nvPr/>
        </p:nvSpPr>
        <p:spPr bwMode="auto">
          <a:xfrm>
            <a:off x="1204836" y="1749226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Стрелка вниз 73"/>
          <p:cNvSpPr/>
          <p:nvPr/>
        </p:nvSpPr>
        <p:spPr bwMode="auto">
          <a:xfrm>
            <a:off x="3240598" y="1736028"/>
            <a:ext cx="510560" cy="61177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7" grpId="0" animBg="1"/>
      <p:bldP spid="58" grpId="0" animBg="1"/>
      <p:bldP spid="14" grpId="0" animBg="1"/>
      <p:bldP spid="50" grpId="0" animBg="1"/>
      <p:bldP spid="79" grpId="0" animBg="1"/>
      <p:bldP spid="80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8786</TotalTime>
  <Words>352</Words>
  <Application>Microsoft Office PowerPoint</Application>
  <PresentationFormat>Экран (4:3)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Microsoft YaHei UI</vt:lpstr>
      <vt:lpstr>Arial</vt:lpstr>
      <vt:lpstr>Calibri</vt:lpstr>
      <vt:lpstr>Calibri Light</vt:lpstr>
      <vt:lpstr>Segoe UI</vt:lpstr>
      <vt:lpstr>Segoe UI Semibold</vt:lpstr>
      <vt:lpstr>Wingdings</vt:lpstr>
      <vt:lpstr>Тема Office</vt:lpstr>
      <vt:lpstr>ПРАВИЛА  ДОРОЖНОГО ДВИЖЕНИЯ ДЛЯ ПЕШЕХОДОВ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Admin</cp:lastModifiedBy>
  <cp:revision>296</cp:revision>
  <dcterms:created xsi:type="dcterms:W3CDTF">2019-08-19T07:52:16Z</dcterms:created>
  <dcterms:modified xsi:type="dcterms:W3CDTF">2024-10-28T22:42:31Z</dcterms:modified>
</cp:coreProperties>
</file>