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2" r:id="rId4"/>
    <p:sldId id="287" r:id="rId5"/>
    <p:sldId id="288" r:id="rId6"/>
    <p:sldId id="289" r:id="rId7"/>
    <p:sldId id="290" r:id="rId8"/>
    <p:sldId id="309" r:id="rId9"/>
    <p:sldId id="310" r:id="rId10"/>
    <p:sldId id="311" r:id="rId11"/>
    <p:sldId id="312" r:id="rId12"/>
    <p:sldId id="292" r:id="rId13"/>
    <p:sldId id="293" r:id="rId14"/>
    <p:sldId id="294" r:id="rId15"/>
    <p:sldId id="296" r:id="rId16"/>
    <p:sldId id="295" r:id="rId17"/>
    <p:sldId id="299" r:id="rId18"/>
    <p:sldId id="297" r:id="rId19"/>
    <p:sldId id="298" r:id="rId20"/>
    <p:sldId id="308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FF00"/>
    <a:srgbClr val="D12023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08" y="40"/>
      </p:cViewPr>
      <p:guideLst>
        <p:guide orient="horz" pos="3838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7999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ПОДРОСТОК – </a:t>
            </a:r>
            <a:b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ПРАВА, ОБЯЗАННОСТИ </a:t>
            </a:r>
            <a:b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 ОТВЕТСТВЕННОСТЬ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2561" y="1057910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ЗНАКИ ОСОБЫХ ПРЕДПИСАНИЙ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1717" y="4152623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Велосипедная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зона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место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с которого начинается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велосипедная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зона (знак 5.33.1).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2" y="3817599"/>
            <a:ext cx="822711" cy="1201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3" y="5071336"/>
            <a:ext cx="822710" cy="120141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91717" y="5369997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велосипедной зоны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5.34.1).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91717" y="1544894"/>
            <a:ext cx="57749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Дорога с полосой для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Дорога,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которой движение велосипедистов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водителей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мопедов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осуществляется по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специально выделенной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полосе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навстречу общему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потоку транспортных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средств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5.11.2).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" y="2791389"/>
            <a:ext cx="816282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" y="1767352"/>
            <a:ext cx="816282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91717" y="2929989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дороги с полосой для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5.12.2).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18" grpId="0"/>
      <p:bldP spid="21" grpId="0"/>
      <p:bldP spid="2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2" y="1799526"/>
            <a:ext cx="822710" cy="54847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08872" y="1674075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Вид транспортного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средства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указывает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вид транспортного средства, на который распространяется действие знака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8.4.7).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" y="2961841"/>
            <a:ext cx="822709" cy="54847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117940" y="2843662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Кроме вида транспортного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средства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указывает вид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транспортного средства, на который не распространяется действие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знака 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8.4.13).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8992" y="1089578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ЗНАКИ ДОПОЛНИТЕЛЬНОЙ ИНФОРМАЦИИ (ТАБЛИЧКИ)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565" y="864213"/>
            <a:ext cx="6608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Светофоры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6.5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Если сигнал светофора выполнен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виде силуэта пешехода и (или) велосипеда, то его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действие распространяется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только на пешеходов (велосипедистов).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этом зеленый сигнал разрешает,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 красный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запрещает движение пешеходов (велосипедистов). Для регулирования движения велосипедистов может использоваться также светофор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круглыми сигналами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уменьшенного размера, дополненный прямоугольной табличкой белого цвета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размером</a:t>
            </a:r>
            <a:r>
              <a:rPr lang="en-US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200х200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мм с изображением велосипеда черного цвета.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52" y="3172537"/>
            <a:ext cx="4110875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8087" y="563913"/>
            <a:ext cx="6727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П.19.1.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темное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время суток и в условиях недостаточной видимости независимо от освещения дороги, а также в тоннелях на движущемся транспортном средстве должны быть включены следующие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световые приборы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всех механических транспортных средствах и мопедах — фары дальнего или ближнего света, на велосипедах — фары или фонари, на гужевых повозках — фонари (при их наличии);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прицепах и буксируемых механических транспортных средствах — габаритные огни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СВЕТОВЫЕ ПРИБОРЫ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r="23142" b="10114"/>
          <a:stretch/>
        </p:blipFill>
        <p:spPr>
          <a:xfrm>
            <a:off x="1535420" y="3770443"/>
            <a:ext cx="4057036" cy="286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88991" y="2872237"/>
            <a:ext cx="679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П.19.5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В светлое время суток на всех движущихся транспортных средствах с целью их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обозначения</a:t>
            </a:r>
            <a:r>
              <a:rPr lang="en-US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должны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включаться фары ближнего света или дневные ходовые огни.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0" y="1851076"/>
            <a:ext cx="817983" cy="8179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26825" y="1101774"/>
            <a:ext cx="55520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24.1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Движение велосипедистов в возрасте старше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лет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осуществляться 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велосипедной,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велопешеходной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дорожкам или полосе для велосипедистов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Важно</a:t>
            </a:r>
            <a:r>
              <a:rPr lang="en-US" sz="16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знать</a:t>
            </a: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пункт устанавливает обязанность велосипедистам старше 14 лет двигаться по специально выделенному участку дороги при его наличии.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0" y="947928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СТАРШЕ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290" y="2749889"/>
            <a:ext cx="817983" cy="8179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1834" y="3668469"/>
            <a:ext cx="6537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велосипедистов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правому краю проезжей части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допускается — в следующих случаях: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sz="1600" i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</a:t>
            </a: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ширина велосипеда, прицепа к нему либо перевозимого груза превышает 1 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осуществляется в </a:t>
            </a: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колоннах.</a:t>
            </a:r>
            <a:endParaRPr lang="ru-RU" sz="1600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sz="16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Итак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если отсутствует специальный выделенный участок </a:t>
            </a: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дороги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движения велосипедов </a:t>
            </a: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велосипедист в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первую очередь должен двигаться по правому краю проезжей части.</a:t>
            </a:r>
          </a:p>
        </p:txBody>
      </p:sp>
    </p:spTree>
    <p:extLst>
      <p:ext uri="{BB962C8B-B14F-4D97-AF65-F5344CB8AC3E}">
        <p14:creationId xmlns:p14="http://schemas.microsoft.com/office/powerpoint/2010/main" val="21612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4833" y="3473574"/>
            <a:ext cx="6819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24.3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Движение велосипедистов в возрасте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 7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 лет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осуществляться только по тротуарам, пешеходным, велосипедным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дорожкам, а также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пределах пешеходных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зон.</a:t>
            </a:r>
            <a:endParaRPr lang="ru-RU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241834" y="2662359"/>
            <a:ext cx="6686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ОТ 7 ДО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834" y="1152157"/>
            <a:ext cx="6819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24.4. Движение велосипедистов в возрасте младше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 лет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осуществляться только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тротуарам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пешеходным и </a:t>
            </a:r>
            <a:r>
              <a:rPr lang="ru-RU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дорожкам (на стороне для движения пешеходов),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также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пределах пешеходных зон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428" y="341145"/>
            <a:ext cx="6686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ДО 7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1361" y="5025447"/>
            <a:ext cx="557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</a:t>
            </a:r>
            <a:r>
              <a:rPr lang="ru-RU" sz="2400" i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 14 лет </a:t>
            </a: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запрещается движение </a:t>
            </a:r>
            <a:b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2400" i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проезжей части и обочине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СТАРШЕ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992" y="920194"/>
            <a:ext cx="6537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обочине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случае, если отсутствуют велосипедная 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по ним или по правому краю проезжей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части.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3300" y="2426660"/>
            <a:ext cx="65370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тротуару или пешеходной дорожке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по ним, а также по правому краю проезжей части или обочине;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сопровождает велосипедиста в возрасте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лет либо перевозит ребенка в возрасте до 7 лет на дополнительном сиденье, в велоколяске или в прицепе, предназначенном для эксплуатации с велосипедом.</a:t>
            </a:r>
          </a:p>
          <a:p>
            <a:pPr lvl="0">
              <a:defRPr/>
            </a:pPr>
            <a:endParaRPr lang="ru-RU" dirty="0" smtClean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Важно знать: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движение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тротуару или пешеходной дорожке является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исключением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ним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5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РАЗРЕШАЕТСЯ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615" y="585179"/>
            <a:ext cx="68197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24.2. Допускается движение велосипедистов в возрасте старше 14 лет:</a:t>
            </a:r>
          </a:p>
          <a:p>
            <a:pPr lvl="0">
              <a:defRPr/>
            </a:pP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правому краю проезжей части - в следующих случаях: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отсутствует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двигаться по ним;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ширина велосипеда, прицепа к нему либо перевозимого груза превышает 1 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осуществляется в колоннах;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обочине - в случае, если отсутствуют 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велосипедистов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отсутствует возможность двигаться по ним или по правому краю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ширина велосипеда, прицепа к нему либо перевозимого груза превышает 1 м;</a:t>
            </a:r>
          </a:p>
          <a:p>
            <a:pPr lvl="0">
              <a:defRPr/>
            </a:pP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тротуару или пешеходной дорожке - в следующих случаях: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отсутствует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двигаться по ним, а также по правому краю проезжей части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обочине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сопровождает велосипедиста в возрасте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лет либо перевозит ребенка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возрасте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7 лет на дополнительном сиденье, в велоколяске или в прицепе, предназначенном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эксплуатации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велосипедом.</a:t>
            </a:r>
            <a:endParaRPr lang="ru-RU" sz="1600" i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ЗАПРЕЩАЕТСЯ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993" y="591273"/>
            <a:ext cx="6867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24.8. Велосипедистам и водителям мопедов запрещается: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велосипедом, мопедом, не держась за руль хотя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одной рукой;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груз, который выступает более чем на 0,5 м по длине или ширине за габариты,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груз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мешающий управлению;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пассажиров, если это не предусмотрено конструкцией транспортного средства;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до 7 лет при отсутствии специально оборудованных для них мест;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поворачивать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налево или разворачиваться на дорогах с трамвайным движением и на дорогах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имеющих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одной полосы для движения в данном направлении (кроме случаев,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из правой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полосы разрешен поворот налево, и за исключением дорог, находящихся в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велосипедных зонах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пересекать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дорогу по пешеходным переходам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8992" y="4558543"/>
            <a:ext cx="6912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24.9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Запрещается буксировка велосипедов и мопедов, а также буксировка велосипедами и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мопедами, кроме буксировки прицепа, предназначенного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эксплуатации с велосипедом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мопедом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1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2033794" y="795551"/>
            <a:ext cx="4955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«Кодекс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Российской Федерации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административных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правонарушениях» </a:t>
            </a:r>
            <a:b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 30 декабря 2001 года № 195-ФЗ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2.3. Возраст, по достижении которого наступает административная ответственность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2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6896" y="3231440"/>
            <a:ext cx="67540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1. Административной ответственности подлежит лицо, достигшее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моменту совершения административного правонарушения возраста шестнадцати лет.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несовершеннолетним, совершившим административное правонарушение, применяются виды административного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наказания в виде:</a:t>
            </a:r>
          </a:p>
          <a:p>
            <a:pPr marL="630238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предупреждения;</a:t>
            </a:r>
          </a:p>
          <a:p>
            <a:pPr marL="630238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 штрафа.</a:t>
            </a:r>
          </a:p>
        </p:txBody>
      </p:sp>
    </p:spTree>
    <p:extLst>
      <p:ext uri="{BB962C8B-B14F-4D97-AF65-F5344CB8AC3E}">
        <p14:creationId xmlns:p14="http://schemas.microsoft.com/office/powerpoint/2010/main" val="21853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5" y="3047874"/>
            <a:ext cx="1624191" cy="2450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122338" y="266569"/>
            <a:ext cx="32323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Участники дорожного движения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имеют права и обязанности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это создает условия для обеспечения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безопасности.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соблюдением правил дорожного движения установлен государственный надзор и контроль.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2"/>
          <a:stretch/>
        </p:blipFill>
        <p:spPr>
          <a:xfrm>
            <a:off x="3313276" y="498068"/>
            <a:ext cx="3694963" cy="2122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63919" y="2851892"/>
            <a:ext cx="4502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Эту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функцию выполняет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Госавтоинспекция МВД России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Также законодательно закреплена ответственность участников дорожного движения за нарушения ПДД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(административная, уголовная).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Надо давать себе отчет,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ответственность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несут все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участники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дорожного движения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: пешеходы, водители,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пассажиры – физические лица, а также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юридические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должностные лица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5" y="3978372"/>
            <a:ext cx="1603202" cy="2465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894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ШТРАФЫ ДЛЯ ПЕШЕХОДОВ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4033" y="1264041"/>
            <a:ext cx="495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12.29. Нарушение Правил дорожного движения пешеходом или иным лицом, участвующим в процессе дорожного </a:t>
            </a: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</a:t>
            </a:r>
            <a:endParaRPr lang="ru-RU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2740" y="3164498"/>
            <a:ext cx="6754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1.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пешеходом или пассажиром транспортного средства Правил дорожного движения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влечет предупреждение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наложение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</a:t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размере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рублей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2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ШТРАФЫ ДЛЯ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4033" y="1264041"/>
            <a:ext cx="495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12.29. Нарушение Правил дорожного движения пешеходом или иным лицом, участвующим в процессе дорожного </a:t>
            </a: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</a:t>
            </a:r>
            <a:endParaRPr lang="ru-RU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2740" y="3164498"/>
            <a:ext cx="67540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2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Правил дорожного движения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лицом, управляющим велосипедом, либо возчиком или другим лицом, непосредственно участвующим в процессе дорожного движения (за исключением лиц, указанных в части 1 настоящей статьи, а также водителя транспортного средства), — влечет наложение административного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размере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800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рублей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2740" y="4912994"/>
            <a:ext cx="67540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3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Правил дорожного движения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лицами, указанными в части 2 настоящей статьи, совершенное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состоянии опьянения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— влечет наложение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в размере от 1000 до 1500 рублей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4"/>
          <a:stretch/>
        </p:blipFill>
        <p:spPr>
          <a:xfrm>
            <a:off x="4230974" y="3268387"/>
            <a:ext cx="2263132" cy="3409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8407" y="183409"/>
            <a:ext cx="6677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1940 года в каждом городе нашей страны были свои правила дорожного движения.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1940 году были утверждены первые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типовые правила дорожного движения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основе которых создавались правила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местах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8" name="Прямоугольник 17"/>
          <p:cNvSpPr/>
          <p:nvPr/>
        </p:nvSpPr>
        <p:spPr>
          <a:xfrm>
            <a:off x="198407" y="3450566"/>
            <a:ext cx="37287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Современные правила дорожного движения приняты Постановлением Правительства Российской Федерации от 23 октября 1993 года № 1090 претерпевают постоянные изменения, оправданные изменениями в дорожно-транспортной среде.</a:t>
            </a:r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8407" y="1814625"/>
            <a:ext cx="68739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Единые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для всей страны правила были введены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1961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году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На основании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Женевской международной Конвенции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принятой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 ноября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1968 года, в правила дорожного движения внесены изменения и дополнения.</a:t>
            </a:r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752483" y="2634047"/>
            <a:ext cx="6172039" cy="877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Подойдя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 пешеходному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переходу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остановись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краю тротуара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правой стороны, не наступая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бордюр (</a:t>
            </a:r>
            <a:r>
              <a:rPr lang="ru-RU" altLang="zh-CN" sz="17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поребрик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7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90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РЕГУЛИРУЕМОМУ ПЕШЕХОДНОМУ ПЕРЕХОДУ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7202" y="2892629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752483" y="3541651"/>
            <a:ext cx="6172039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Дождись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разрешающего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сигнала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пешеходного светофора или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разрешающего жеста регулировщика.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94044" y="3671046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755284" y="4187645"/>
            <a:ext cx="6211540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налево, направо и ещё раз налево, убедись, что транспортные средства стоят и пропускают пешеходов.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307202" y="431542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752483" y="4897523"/>
            <a:ext cx="5951123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проезжую часть, придерживаясь правой стороны перехода.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10201" y="5025299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755284" y="5543762"/>
            <a:ext cx="5959352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проезжую часть быстрым шагом,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но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бегом!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05284" y="5671538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225688" y="1508908"/>
            <a:ext cx="6921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Дорожные знаки «Пешеходный переход»             ,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установленные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обеих сторон пешеходного перехода, предписывают пешеходу именно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этом месте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осуществлять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проезжей части дороги.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39" y="1179466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07858" y="2273237"/>
            <a:ext cx="6286296" cy="877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Подойдя к пешеходному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переходу остановись на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краю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тротуара с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правой стороны,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наступая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бордюр (</a:t>
            </a:r>
            <a:r>
              <a:rPr lang="ru-RU" altLang="zh-CN" sz="17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поребрик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7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90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НЕРЕГУЛИРУЕМОМУ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ПЕШЕХОДНОМУ ПЕРЕХОДУ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39860" y="2525616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07860" y="3179172"/>
            <a:ext cx="6286294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налево и направо 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определи: какая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это дорога −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двусторонним или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односторонним движением.</a:t>
            </a:r>
            <a:endParaRPr lang="ru-RU" altLang="zh-CN" sz="17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339860" y="324900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11921" y="3824471"/>
            <a:ext cx="6378374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налево 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убедись,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что транспортные средства остановились или находятся на безопасном расстоянии.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339860" y="395814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12951" y="4470269"/>
            <a:ext cx="6376315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Если дорога с двусторонним движением,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направо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убедись,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что справа транспортные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средства также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остановились или находятся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безопасном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расстоянии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39860" y="4859655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07860" y="5638788"/>
            <a:ext cx="6202489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Еще раз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налево,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окончательно убедись </a:t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безопасности перехода.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39860" y="5687303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170031" y="1313594"/>
            <a:ext cx="700572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Дорожные знаки «Пешеходный переход»              ,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установленные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обеих сторон пешеходного перехода, предписывают пешеходу именно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этом месте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осуществлять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проезжей части дороги.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86" y="974318"/>
            <a:ext cx="670560" cy="670560"/>
          </a:xfrm>
          <a:prstGeom prst="rect">
            <a:avLst/>
          </a:prstGeom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786228" y="6290515"/>
            <a:ext cx="6202489" cy="3539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проезжую часть быстрым шагом, но не бегом!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41027" y="6287175"/>
            <a:ext cx="360000" cy="360000"/>
            <a:chOff x="330926" y="1227909"/>
            <a:chExt cx="360000" cy="360000"/>
          </a:xfrm>
        </p:grpSpPr>
        <p:sp>
          <p:nvSpPr>
            <p:cNvPr id="33" name="Овал 3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</p:spTree>
    <p:extLst>
      <p:ext uri="{BB962C8B-B14F-4D97-AF65-F5344CB8AC3E}">
        <p14:creationId xmlns:p14="http://schemas.microsoft.com/office/powerpoint/2010/main" val="37953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69" y="2934806"/>
            <a:ext cx="3828861" cy="2677027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ПЕШЕХОДНОМУ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ПЕРЕХОДУ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208928" y="896364"/>
            <a:ext cx="687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процессе перехода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необходимо наблюдать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 транспортными средствами слева, а на другой половине дороги − справа. При одностороннем движении наблюдать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транспортными средствами со стороны их движения.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Идти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 переходу под прямым углом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тротуару,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не наискосок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При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вынужденной остановке на середине проезжей части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дороги с двухсторонним движением не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делать шагов ни вперед, ни назад!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8928" y="3414842"/>
            <a:ext cx="2741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проезжей части дороги кажется вполне простым действием, однако статистика ДТП с участием пешеходов говорит об обратном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  <a:endParaRPr lang="ru-RU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928" y="5537688"/>
            <a:ext cx="6847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как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водители,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так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пешеходы допускают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многочисленные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ошибки, которые становятся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причинами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трагических дорожно-транспортных происшествий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2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9" grpId="0"/>
      <p:bldP spid="3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6832" y="1919671"/>
            <a:ext cx="680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лицо, управляющее велосипедом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Если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 вести рядом, то Вы уже становитесь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пешеходом.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4" name="Прямоугольник 23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4876" y="974088"/>
            <a:ext cx="6839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Велосипед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транспортное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средство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движения, относящиеся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средствам, относятся в равной степени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велосипедам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876" y="2584242"/>
            <a:ext cx="6809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устанавливают единые требования к велосипедистам, как участникам дорожного движения. В разделе 24 правил дорожного движения перечислены дополнительные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требования к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движению велосипедистов.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3" b="90028" l="2772" r="9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2" t="6873" r="2161" b="14273"/>
          <a:stretch/>
        </p:blipFill>
        <p:spPr>
          <a:xfrm>
            <a:off x="803485" y="3689103"/>
            <a:ext cx="5079730" cy="31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4" y="3632822"/>
            <a:ext cx="763750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2293" y="3499728"/>
            <a:ext cx="5703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Велосипедная дорожка или полоса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для велосипедистов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конструктивно отделенный от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проезжей части 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тротуара элемент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дороги (либо отдельная дорога), предназначенный для движения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велосипедистов (знак 4.4.1).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4" y="4753970"/>
            <a:ext cx="763750" cy="81798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55898" y="4885962"/>
            <a:ext cx="5703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велосипедной дорожки или полосы для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(знак 4.4.2).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197" y="2981706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ПРЕДПИСЫВАЮЩИЕ ЗНАКИ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197" y="1209442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ЗАПРЕЩАЮЩИЕ ЗНАКИ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3" y="1727447"/>
            <a:ext cx="817983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51461" y="1986045"/>
            <a:ext cx="61085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 на велосипедах запрещено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3.9).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22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9" y="5525722"/>
            <a:ext cx="817983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76719" y="4360322"/>
            <a:ext cx="5034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Пешеходная и велосипедная дорожка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велопешеходная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движения)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(знаки 4.5.4 и 4.5.5).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0" y="4420347"/>
            <a:ext cx="817983" cy="81798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7" y="4420347"/>
            <a:ext cx="817983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6" y="5525723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73382" y="5431754"/>
            <a:ext cx="5053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пешеходной и велосипедной дорожки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 (конец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велопешеходной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дорожки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движения)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4.5.6 и 4.5.7).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8" y="3338255"/>
            <a:ext cx="817983" cy="8179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7" y="2166583"/>
            <a:ext cx="817983" cy="81798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04916" y="983159"/>
            <a:ext cx="6822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Пешеходная и велосипедная дорожка (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велопешеходная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дорожка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– конструктивно отделенный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проезжей части элемент дороги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либо отдельная дорога), предназначенный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раздельного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или с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овместного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пешеходами движения велосипедистов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(знаки 4.5.2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09129" y="2155782"/>
            <a:ext cx="60207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Пешеходная и велосипедная дорожка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движением (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велопешеходная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движением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)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4.5.2).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9129" y="3295610"/>
            <a:ext cx="59850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пешеходной и велосипедной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дорожки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движением (конец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велопешеходной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дорожки с совмещенным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движением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)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4.5.2).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9493</TotalTime>
  <Words>1292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微软雅黑</vt:lpstr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Wingdings</vt:lpstr>
      <vt:lpstr>Тема Office</vt:lpstr>
      <vt:lpstr>ПОДРОСТОК –  ПРАВА, ОБЯЗАННОСТИ  И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332</cp:revision>
  <dcterms:created xsi:type="dcterms:W3CDTF">2019-08-19T07:52:16Z</dcterms:created>
  <dcterms:modified xsi:type="dcterms:W3CDTF">2024-10-28T22:46:46Z</dcterms:modified>
</cp:coreProperties>
</file>