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258" r:id="rId3"/>
    <p:sldId id="274" r:id="rId4"/>
    <p:sldId id="280" r:id="rId5"/>
    <p:sldId id="349" r:id="rId6"/>
    <p:sldId id="281" r:id="rId7"/>
    <p:sldId id="282" r:id="rId8"/>
    <p:sldId id="347" r:id="rId9"/>
    <p:sldId id="284" r:id="rId10"/>
    <p:sldId id="283" r:id="rId11"/>
    <p:sldId id="348" r:id="rId12"/>
    <p:sldId id="350" r:id="rId13"/>
    <p:sldId id="351" r:id="rId14"/>
    <p:sldId id="285" r:id="rId15"/>
    <p:sldId id="353" r:id="rId16"/>
    <p:sldId id="354" r:id="rId17"/>
    <p:sldId id="35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fimovsky" initials="A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D12023"/>
    <a:srgbClr val="00B050"/>
    <a:srgbClr val="D7181E"/>
    <a:srgbClr val="FFCCCC"/>
    <a:srgbClr val="FFFF99"/>
    <a:srgbClr val="B3CEE5"/>
    <a:srgbClr val="CCFF99"/>
    <a:srgbClr val="FFCC99"/>
    <a:srgbClr val="F3A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96830" autoAdjust="0"/>
  </p:normalViewPr>
  <p:slideViewPr>
    <p:cSldViewPr snapToGrid="0" showGuides="1">
      <p:cViewPr varScale="1">
        <p:scale>
          <a:sx n="65" d="100"/>
          <a:sy n="65" d="100"/>
        </p:scale>
        <p:origin x="1228" y="40"/>
      </p:cViewPr>
      <p:guideLst>
        <p:guide orient="horz" pos="2228"/>
        <p:guide pos="2245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596"/>
    </p:cViewPr>
  </p:sorterViewPr>
  <p:notesViewPr>
    <p:cSldViewPr snapToGrid="0" showGuides="1">
      <p:cViewPr varScale="1">
        <p:scale>
          <a:sx n="97" d="100"/>
          <a:sy n="97" d="100"/>
        </p:scale>
        <p:origin x="6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8752-EDA5-40AB-A891-727AA1C2B9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44027-2C1F-4C73-9A78-FE4A00561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1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6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2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3E3B-5340-48C2-BBF1-E251CA96180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52770" y="1"/>
            <a:ext cx="1999211" cy="6857999"/>
          </a:xfrm>
          <a:prstGeom prst="rect">
            <a:avLst/>
          </a:prstGeom>
          <a:solidFill>
            <a:srgbClr val="005BAA"/>
          </a:solidFill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94" y="367314"/>
            <a:ext cx="1816760" cy="149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392035" y="4093320"/>
            <a:ext cx="2664000" cy="2664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5400">
              <a:schemeClr val="tx1">
                <a:lumMod val="50000"/>
                <a:lumOff val="50000"/>
                <a:alpha val="39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72035" y="4273320"/>
            <a:ext cx="2304000" cy="2304000"/>
          </a:xfrm>
          <a:prstGeom prst="ellipse">
            <a:avLst/>
          </a:prstGeom>
          <a:solidFill>
            <a:srgbClr val="005BAA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25" y="4774883"/>
            <a:ext cx="1696419" cy="1327632"/>
          </a:xfrm>
          <a:prstGeom prst="rect">
            <a:avLst/>
          </a:prstGeom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-2" y="0"/>
            <a:ext cx="7152770" cy="685800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ИСТОРИЯ </a:t>
            </a:r>
            <a:b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</a:br>
            <a:r>
              <a:rPr lang="ru-RU" b="1" dirty="0" smtClean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ЮИД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9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858" y="5243605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Владельцу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достигшему 14-летнего возраста, выдавалось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на руки специальное удостоверение на право управления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велосипедом.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46" y="650037"/>
            <a:ext cx="5044379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" y="2569637"/>
            <a:ext cx="5057626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Овал 17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55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Движение ЮИД росло и развивалось.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2002 году команды ЮИД России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принимают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Европейском образовательном конкурсе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 правилам дорожного движения для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детей 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 протяжении последних нескольких лет ежегодно становится призером этих международных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соревнований.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1005309" y="3357283"/>
            <a:ext cx="5206726" cy="3313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0755" y="2199304"/>
            <a:ext cx="6686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2010,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2011, 2015 и 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годах российские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поднимались на высшую ступень пьедестала, завоевав золотые медали; еще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четырежды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становились серебряными призерами европейского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37895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30-й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Европейский образовательный конкурс Международной автомобильной федерации (FIA) по изучению и соблюдению Правил дорожного движения прошел в столице Австрии Вене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Принимавшие в нем участие российские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заняли: юные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инспекторы из Татарстана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место, 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Липецкой области – 2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место.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7" y="2746192"/>
            <a:ext cx="5358806" cy="355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в конкурсе приняли участие 24 команды из 23 стран, впервые участвовала команда Азербайджана и представители Туниса. По итогам соревнований первое место завоевала команда Российской автомобильной федерации (РАФ), которую представляли школьники из Тюменской области.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Также второе место присуждено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команде Всероссийского общества автомобилистов (ВОА), в составе которой выступали школьники из Татарстана.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0493"/>
          <a:stretch/>
        </p:blipFill>
        <p:spPr>
          <a:xfrm>
            <a:off x="853229" y="2954909"/>
            <a:ext cx="5276724" cy="367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999" y="660796"/>
            <a:ext cx="6875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тряды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юных инспекторов движения есть в каждом регионе России. Более 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тысяч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школьников по всей стране изучают правила дорожного движения, учатся управлять велосипедом и оказывать первую помощь пострадавшим в ДТП, участвуют в различных социально значимых акциях и мероприятиях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Госавтоинспекции.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t="31405" r="408" b="11791"/>
          <a:stretch/>
        </p:blipFill>
        <p:spPr>
          <a:xfrm>
            <a:off x="1" y="3004725"/>
            <a:ext cx="7158714" cy="385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513" y="128734"/>
            <a:ext cx="6433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ЮИД СЕГОДНЯ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2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75"/>
          <p:cNvSpPr/>
          <p:nvPr/>
        </p:nvSpPr>
        <p:spPr>
          <a:xfrm>
            <a:off x="1881113" y="99012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flipH="1">
            <a:off x="2455548" y="1040382"/>
            <a:ext cx="364431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учебной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9960" y="109865"/>
            <a:ext cx="6994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НАПРАВЛЕНИЯ ДЕЯТЕЛЬНОСТИ ЮИД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01598" y="1067487"/>
            <a:ext cx="756781" cy="776788"/>
            <a:chOff x="3532039" y="6181178"/>
            <a:chExt cx="418849" cy="429922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21602" y="6196035"/>
              <a:ext cx="239722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81113" y="204980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 flipH="1">
            <a:off x="2455547" y="2091625"/>
            <a:ext cx="387057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информационной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601598" y="2127167"/>
            <a:ext cx="756781" cy="776788"/>
            <a:chOff x="3532039" y="6181178"/>
            <a:chExt cx="418849" cy="42992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1881112" y="3103977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2478078" y="3146628"/>
            <a:ext cx="3848041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шефской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601598" y="3181341"/>
            <a:ext cx="756781" cy="776788"/>
            <a:chOff x="3532039" y="6181178"/>
            <a:chExt cx="418849" cy="429922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1903642" y="4169826"/>
            <a:ext cx="442247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flipH="1">
            <a:off x="2478079" y="4211648"/>
            <a:ext cx="3755444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культурно-досуговой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624128" y="4247190"/>
            <a:ext cx="756781" cy="776788"/>
            <a:chOff x="3532039" y="6181178"/>
            <a:chExt cx="418849" cy="429922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789" y="6196035"/>
              <a:ext cx="278759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881112" y="5235675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2455549" y="5277497"/>
            <a:ext cx="387057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патрульно-рейдовой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01598" y="5313039"/>
            <a:ext cx="756781" cy="776788"/>
            <a:chOff x="3532039" y="6181178"/>
            <a:chExt cx="418849" cy="429922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183224" y="1002652"/>
            <a:ext cx="989972" cy="5182574"/>
          </a:xfrm>
          <a:prstGeom prst="roundRect">
            <a:avLst/>
          </a:prstGeom>
          <a:ln w="19050">
            <a:solidFill>
              <a:srgbClr val="005B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Отделения отряда ЮИД </a:t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направлениям деятельности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35395" y="902825"/>
            <a:ext cx="312517" cy="5382228"/>
          </a:xfrm>
          <a:prstGeom prst="rightBrace">
            <a:avLst>
              <a:gd name="adj1" fmla="val 8333"/>
              <a:gd name="adj2" fmla="val 49785"/>
            </a:avLst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4" grpId="0"/>
      <p:bldP spid="67" grpId="0"/>
      <p:bldP spid="30" grpId="0" animBg="1"/>
      <p:bldP spid="31" grpId="0"/>
      <p:bldP spid="35" grpId="0" animBg="1"/>
      <p:bldP spid="36" grpId="0"/>
      <p:bldP spid="40" grpId="0" animBg="1"/>
      <p:bldP spid="41" grpId="0"/>
      <p:bldP spid="45" grpId="0" animBg="1"/>
      <p:bldP spid="46" grpId="0"/>
      <p:bldP spid="6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УЧЕБНОЙ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занятия по изучению Правил дорожного движения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дошкольных учреждениях и младших классах своих школ.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0" name="TextBox 11"/>
          <p:cNvSpPr txBox="1">
            <a:spLocks noChangeArrowheads="1"/>
          </p:cNvSpPr>
          <p:nvPr/>
        </p:nvSpPr>
        <p:spPr bwMode="auto">
          <a:xfrm flipH="1">
            <a:off x="841751" y="1127329"/>
            <a:ext cx="627801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беседы и практические занятия по безопасности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 на территории школьных </a:t>
            </a:r>
            <a:r>
              <a:rPr lang="ru-RU" altLang="zh-CN" sz="1400" kern="0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94518" y="1208939"/>
            <a:ext cx="360000" cy="360000"/>
            <a:chOff x="330926" y="1227909"/>
            <a:chExt cx="360000" cy="360000"/>
          </a:xfrm>
        </p:grpSpPr>
        <p:sp>
          <p:nvSpPr>
            <p:cNvPr id="72" name="Овал 71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56730" y="1741069"/>
            <a:ext cx="621154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индивидуальную работу с нарушителями правил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движения, ведет работу по фактам дорожно-транспортных происшествий с участием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школьников.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93651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3136238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Оформляет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уголок «Отряд ЮИД в действии!».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3136238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56730" y="3652145"/>
            <a:ext cx="5959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Выпускает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стенные газеты и информационные листки.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323" y="3652145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588661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ИНФОРМАЦИОННОЙ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64959" y="4080074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Готовит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информационные сообщения о деятельности отряда ЮИД для школьных радио и ТВ, и СМИ.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94323" y="4170282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86308" y="4723446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Следит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 наполнением странички в социальных сетях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сайте школы.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294323" y="4805056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9859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0" grpId="0"/>
      <p:bldP spid="74" grpId="0"/>
      <p:bldP spid="79" grpId="0"/>
      <p:bldP spid="83" grpId="0"/>
      <p:bldP spid="88" grpId="0"/>
      <p:bldP spid="89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ШЕФСКОЙ ПОМОЩИ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казывает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помощь дошкольным образовательным организациям в создании простейших </a:t>
            </a:r>
            <a:r>
              <a:rPr lang="ru-RU" altLang="zh-CN" sz="1400" kern="0" dirty="0" err="1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(дорожных разметок) на территории и уголков безопасности дорожного движения.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64959" y="1359601"/>
            <a:ext cx="621154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изготовление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элементарных наглядных пособий для дошкольников (знаки, жезл и т.д.)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43880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2480110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сопровождении взрослых в патрулировании и рейдах по соблюдению детьми и подростками Правил дорожного движения.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2557500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40439" y="3073407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несение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дежурства на прилегающей к школе территории перед школой до занятий и после занятий.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084" y="3151576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009923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ПАТРУЛЬНО-РЕЙДОВОЙ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41751" y="4335106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рганизует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работу агитбригады.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1440" y="4315681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40439" y="4733917"/>
            <a:ext cx="5959352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викторины, экскурсии, соревнования, конкурсы,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КВН,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тематические утренники, спектакли и др</a:t>
            </a:r>
            <a:r>
              <a:rPr lang="ru-RU" altLang="zh-CN" sz="1400" ker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., </a:t>
            </a:r>
            <a:r>
              <a:rPr lang="ru-RU" altLang="zh-CN" sz="1400" kern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соревнованиях и конкурсах различного уровня.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00439" y="4919038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80065" y="3808214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КУЛЬТУРНО-ДОСУГОВОЙ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4" grpId="0"/>
      <p:bldP spid="79" grpId="0"/>
      <p:bldP spid="83" grpId="0"/>
      <p:bldP spid="88" grpId="0"/>
      <p:bldP spid="89" grpId="0"/>
      <p:bldP spid="9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373" y="254390"/>
            <a:ext cx="71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  марта 2019 года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движению ЮИД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исполнилось уже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46 лет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6145" y="5445997"/>
            <a:ext cx="619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отряды юных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инспекторов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движения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формировались 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далеком 1973 году. 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6" y="1393448"/>
            <a:ext cx="5120710" cy="383095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3" y="1401646"/>
            <a:ext cx="5573071" cy="3814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6" y="1403076"/>
            <a:ext cx="5202379" cy="3813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8" y="1394877"/>
            <a:ext cx="5837922" cy="38114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4" y="1391491"/>
            <a:ext cx="5236682" cy="379744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7" y="1384165"/>
            <a:ext cx="5327053" cy="38388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" y="1364716"/>
            <a:ext cx="6214926" cy="380195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" y="1372042"/>
            <a:ext cx="6015768" cy="38010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1" y="1378311"/>
            <a:ext cx="5669378" cy="379476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716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4814" y="696110"/>
            <a:ext cx="654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справочника «Народное хозяйство СССР» в 1970 году в стране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насчитывалось: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1626365"/>
            <a:ext cx="1435653" cy="957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64309" y="193438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1395300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легковых 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2676514"/>
            <a:ext cx="1351308" cy="9008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64307" y="295767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177643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автобусов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3646273"/>
            <a:ext cx="1435653" cy="9571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64308" y="3976037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15767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троллейбусов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" y="4646034"/>
            <a:ext cx="1397871" cy="9319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0" y="5615384"/>
            <a:ext cx="1347948" cy="898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64307" y="4942714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22051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трамваев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5506" y="5889336"/>
            <a:ext cx="487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627446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грузовых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815" y="194537"/>
            <a:ext cx="638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ТРАНСПОРТНЫЕ СРЕДСТВА В СССР</a:t>
            </a:r>
            <a:endParaRPr lang="ru-RU" sz="24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Овал 2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99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896" y="3992640"/>
            <a:ext cx="6659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Совместным постановлением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Секретариата ЦК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ВЛКСМ, коллегии МВД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коллегии Министерства просвещения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100" dirty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</a:t>
            </a: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1973 года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утверждено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Положение об отрядах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юных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инспекторов движения. </a:t>
            </a:r>
            <a:endParaRPr lang="ru-RU" sz="2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Главной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задачей отрядов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ЮИД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определено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активное участие в пропаганде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правил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дорожного движения среди детей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подростков.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52771"/>
            <a:ext cx="5616406" cy="36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2803" y="105013"/>
            <a:ext cx="36365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Всероссийский слёт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проходил в пионерским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лагерь «Орлёнок»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г. Туапсе в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конце сентября 1975 г.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Туда направились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870 лучших школьников страны в 72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регионов СССР,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ставших победителями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местных слётов ЮИД.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120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24084"/>
          <a:stretch/>
        </p:blipFill>
        <p:spPr>
          <a:xfrm>
            <a:off x="546392" y="199621"/>
            <a:ext cx="2168037" cy="333732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32" y="3429000"/>
            <a:ext cx="4865591" cy="322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5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6325395"/>
            <a:ext cx="714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Лариса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Николаевна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Медведева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(Овчаренко)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03" y="386568"/>
            <a:ext cx="3811418" cy="571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25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012" y="5343881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Провести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обслуживание </a:t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знать его устройство,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устранить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неисправности — это должен был уметь каждый </a:t>
            </a: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ЮИДовец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мальчики 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девочки!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" y="851823"/>
            <a:ext cx="6022763" cy="424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71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372" y="5504636"/>
            <a:ext cx="6298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1896 году в Петербурге опубликован указ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градоначальника о разрешении езды на велосипеде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улицам города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Одновременно с ним вводились номерные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знаки для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велосипедистов.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9" y="951102"/>
            <a:ext cx="2478672" cy="181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9" y="1088660"/>
            <a:ext cx="2590945" cy="154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31" y="2268594"/>
            <a:ext cx="2517478" cy="16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7" y="3534272"/>
            <a:ext cx="2517478" cy="179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52" y="3607620"/>
            <a:ext cx="2517478" cy="164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73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723314"/>
            <a:ext cx="714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До 1917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регистрации подлежали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детские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велосипеды.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2" y="801865"/>
            <a:ext cx="4017072" cy="461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8731</TotalTime>
  <Words>542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微软雅黑</vt:lpstr>
      <vt:lpstr>Microsoft YaHei UI</vt:lpstr>
      <vt:lpstr>Arial</vt:lpstr>
      <vt:lpstr>Calibri</vt:lpstr>
      <vt:lpstr>Calibri Light</vt:lpstr>
      <vt:lpstr>Segoe UI</vt:lpstr>
      <vt:lpstr>Segoe UI Black</vt:lpstr>
      <vt:lpstr>Segoe UI Semibold</vt:lpstr>
      <vt:lpstr>Times New Roman</vt:lpstr>
      <vt:lpstr>Тема Office</vt:lpstr>
      <vt:lpstr>ИСТОРИЯ  ЮИД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ВЕЛОСИПЕД</dc:title>
  <dc:creator>Andrew Efimovsky</dc:creator>
  <cp:lastModifiedBy>Admin</cp:lastModifiedBy>
  <cp:revision>286</cp:revision>
  <dcterms:created xsi:type="dcterms:W3CDTF">2019-08-19T07:52:16Z</dcterms:created>
  <dcterms:modified xsi:type="dcterms:W3CDTF">2024-10-28T22:56:42Z</dcterms:modified>
</cp:coreProperties>
</file>